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2"/>
  </p:notesMasterIdLst>
  <p:sldIdLst>
    <p:sldId id="256" r:id="rId2"/>
    <p:sldId id="312" r:id="rId3"/>
    <p:sldId id="326" r:id="rId4"/>
    <p:sldId id="269" r:id="rId5"/>
    <p:sldId id="311" r:id="rId6"/>
    <p:sldId id="262" r:id="rId7"/>
    <p:sldId id="327" r:id="rId8"/>
    <p:sldId id="324" r:id="rId9"/>
    <p:sldId id="328" r:id="rId10"/>
    <p:sldId id="309" r:id="rId11"/>
    <p:sldId id="323" r:id="rId12"/>
    <p:sldId id="318" r:id="rId13"/>
    <p:sldId id="265" r:id="rId14"/>
    <p:sldId id="310" r:id="rId15"/>
    <p:sldId id="325" r:id="rId16"/>
    <p:sldId id="329" r:id="rId17"/>
    <p:sldId id="264" r:id="rId18"/>
    <p:sldId id="270" r:id="rId19"/>
    <p:sldId id="274" r:id="rId20"/>
    <p:sldId id="314" r:id="rId21"/>
    <p:sldId id="322" r:id="rId22"/>
    <p:sldId id="321" r:id="rId23"/>
    <p:sldId id="313" r:id="rId24"/>
    <p:sldId id="306" r:id="rId25"/>
    <p:sldId id="315" r:id="rId26"/>
    <p:sldId id="316" r:id="rId27"/>
    <p:sldId id="303" r:id="rId28"/>
    <p:sldId id="320" r:id="rId29"/>
    <p:sldId id="304" r:id="rId30"/>
    <p:sldId id="305" r:id="rId31"/>
    <p:sldId id="302" r:id="rId32"/>
    <p:sldId id="300" r:id="rId33"/>
    <p:sldId id="271" r:id="rId34"/>
    <p:sldId id="299" r:id="rId35"/>
    <p:sldId id="287" r:id="rId36"/>
    <p:sldId id="278" r:id="rId37"/>
    <p:sldId id="276" r:id="rId38"/>
    <p:sldId id="272" r:id="rId39"/>
    <p:sldId id="280" r:id="rId40"/>
    <p:sldId id="277" r:id="rId41"/>
    <p:sldId id="279" r:id="rId42"/>
    <p:sldId id="281" r:id="rId43"/>
    <p:sldId id="266" r:id="rId44"/>
    <p:sldId id="289" r:id="rId45"/>
    <p:sldId id="288" r:id="rId46"/>
    <p:sldId id="291" r:id="rId47"/>
    <p:sldId id="292" r:id="rId48"/>
    <p:sldId id="296" r:id="rId49"/>
    <p:sldId id="290" r:id="rId50"/>
    <p:sldId id="295" r:id="rId51"/>
    <p:sldId id="293" r:id="rId52"/>
    <p:sldId id="294" r:id="rId53"/>
    <p:sldId id="297" r:id="rId54"/>
    <p:sldId id="298" r:id="rId55"/>
    <p:sldId id="275" r:id="rId56"/>
    <p:sldId id="273" r:id="rId57"/>
    <p:sldId id="260" r:id="rId58"/>
    <p:sldId id="261" r:id="rId59"/>
    <p:sldId id="267" r:id="rId60"/>
    <p:sldId id="268"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84342" autoAdjust="0"/>
  </p:normalViewPr>
  <p:slideViewPr>
    <p:cSldViewPr snapToGrid="0" snapToObjects="1" showGuides="1">
      <p:cViewPr varScale="1">
        <p:scale>
          <a:sx n="95" d="100"/>
          <a:sy n="95" d="100"/>
        </p:scale>
        <p:origin x="336" y="18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黄斑における局所構造 </a:t>
            </a:r>
            <a:r>
              <a:rPr lang="en-US" altLang="ja-JP" sz="1200" b="0" i="0" kern="1200" dirty="0" smtClean="0">
                <a:solidFill>
                  <a:schemeClr val="tx1"/>
                </a:solidFill>
                <a:effectLst/>
                <a:latin typeface="+mn-lt"/>
                <a:ea typeface="+mn-ea"/>
                <a:cs typeface="+mn-cs"/>
              </a:rPr>
              <a:t>- </a:t>
            </a:r>
            <a:r>
              <a:rPr lang="ja-JP" altLang="en-US" sz="1200" b="0" i="0" kern="1200" dirty="0" smtClean="0">
                <a:solidFill>
                  <a:schemeClr val="tx1"/>
                </a:solidFill>
                <a:effectLst/>
                <a:latin typeface="+mn-lt"/>
                <a:ea typeface="+mn-ea"/>
                <a:cs typeface="+mn-cs"/>
              </a:rPr>
              <a:t>機能関係。（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のテストポイントを重ね合わせた眼底写真。（</a:t>
            </a:r>
            <a:r>
              <a:rPr lang="en-US" altLang="ja-JP" sz="1200" b="0" i="0" kern="1200" dirty="0" smtClean="0">
                <a:solidFill>
                  <a:schemeClr val="tx1"/>
                </a:solidFill>
                <a:effectLst/>
                <a:latin typeface="+mn-lt"/>
                <a:ea typeface="+mn-ea"/>
                <a:cs typeface="+mn-cs"/>
              </a:rPr>
              <a:t>B</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と同様であるが、中心窩からの</a:t>
            </a:r>
            <a:r>
              <a:rPr lang="en-US" altLang="ja-JP" sz="1200" b="0" i="0" kern="1200" dirty="0" smtClean="0">
                <a:solidFill>
                  <a:schemeClr val="tx1"/>
                </a:solidFill>
                <a:effectLst/>
                <a:latin typeface="+mn-lt"/>
                <a:ea typeface="+mn-ea"/>
                <a:cs typeface="+mn-cs"/>
              </a:rPr>
              <a:t>RGC</a:t>
            </a:r>
            <a:r>
              <a:rPr lang="ja-JP" altLang="en-US" sz="1200" b="0" i="0" kern="1200" dirty="0" smtClean="0">
                <a:solidFill>
                  <a:schemeClr val="tx1"/>
                </a:solidFill>
                <a:effectLst/>
                <a:latin typeface="+mn-lt"/>
                <a:ea typeface="+mn-ea"/>
                <a:cs typeface="+mn-cs"/>
              </a:rPr>
              <a:t>体変位に基づいて</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試験点を調整した。（</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 </a:t>
            </a:r>
            <a:r>
              <a:rPr lang="ja-JP" altLang="en-US" sz="1200" b="0" i="0" kern="1200" dirty="0" smtClean="0">
                <a:solidFill>
                  <a:schemeClr val="tx1"/>
                </a:solidFill>
                <a:effectLst/>
                <a:latin typeface="+mn-lt"/>
                <a:ea typeface="+mn-ea"/>
                <a:cs typeface="+mn-cs"/>
              </a:rPr>
              <a:t>の中央の</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点について</a:t>
            </a:r>
            <a:r>
              <a:rPr lang="en-US" altLang="ja-JP" sz="1200" b="0" i="0" kern="1200" dirty="0" smtClean="0">
                <a:solidFill>
                  <a:schemeClr val="tx1"/>
                </a:solidFill>
                <a:effectLst/>
                <a:latin typeface="+mn-lt"/>
                <a:ea typeface="+mn-ea"/>
                <a:cs typeface="+mn-cs"/>
              </a:rPr>
              <a:t>RGC +</a:t>
            </a:r>
            <a:r>
              <a:rPr lang="ja-JP" altLang="en-US" sz="1200" b="0" i="0" kern="1200" dirty="0" smtClean="0">
                <a:solidFill>
                  <a:schemeClr val="tx1"/>
                </a:solidFill>
                <a:effectLst/>
                <a:latin typeface="+mn-lt"/>
                <a:ea typeface="+mn-ea"/>
                <a:cs typeface="+mn-cs"/>
              </a:rPr>
              <a:t>厚さ（</a:t>
            </a:r>
            <a:r>
              <a:rPr lang="en-US" altLang="ja-JP" sz="1200" b="0" i="1" kern="1200" dirty="0" smtClean="0">
                <a:solidFill>
                  <a:schemeClr val="tx1"/>
                </a:solidFill>
                <a:effectLst/>
                <a:latin typeface="+mn-lt"/>
                <a:ea typeface="+mn-ea"/>
                <a:cs typeface="+mn-cs"/>
              </a:rPr>
              <a:t>y</a:t>
            </a:r>
            <a:r>
              <a:rPr lang="ja-JP" altLang="en-US" sz="1200" b="0" i="0" kern="1200" dirty="0" smtClean="0">
                <a:solidFill>
                  <a:schemeClr val="tx1"/>
                </a:solidFill>
                <a:effectLst/>
                <a:latin typeface="+mn-lt"/>
                <a:ea typeface="+mn-ea"/>
                <a:cs typeface="+mn-cs"/>
              </a:rPr>
              <a:t>軸）と</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視野感度（</a:t>
            </a:r>
            <a:r>
              <a:rPr lang="en-US" altLang="ja-JP" sz="1200" b="0" i="1" kern="1200" dirty="0" smtClean="0">
                <a:solidFill>
                  <a:schemeClr val="tx1"/>
                </a:solidFill>
                <a:effectLst/>
                <a:latin typeface="+mn-lt"/>
                <a:ea typeface="+mn-ea"/>
                <a:cs typeface="+mn-cs"/>
              </a:rPr>
              <a:t>x</a:t>
            </a:r>
            <a:r>
              <a:rPr lang="ja-JP" altLang="en-US" sz="1200" b="0" i="0" kern="1200" dirty="0" smtClean="0">
                <a:solidFill>
                  <a:schemeClr val="tx1"/>
                </a:solidFill>
                <a:effectLst/>
                <a:latin typeface="+mn-lt"/>
                <a:ea typeface="+mn-ea"/>
                <a:cs typeface="+mn-cs"/>
              </a:rPr>
              <a:t>軸）の間の構造関数関係（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の点線の緑色の円を参照）。緑の点はコントロールであり、黒の点は患者です。黒い曲線は単純な線形モデルの予測です。（</a:t>
            </a:r>
            <a:r>
              <a:rPr lang="en-US" altLang="ja-JP" sz="1200" b="0" i="0" kern="1200" dirty="0" smtClean="0">
                <a:solidFill>
                  <a:schemeClr val="tx1"/>
                </a:solidFill>
                <a:effectLst/>
                <a:latin typeface="+mn-lt"/>
                <a:ea typeface="+mn-ea"/>
                <a:cs typeface="+mn-cs"/>
              </a:rPr>
              <a:t>D</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と同様であるが、変位の補正がある</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421183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27</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29</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30</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32</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34</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7</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9</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3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10</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11</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564506326"/>
              </p:ext>
            </p:extLst>
          </p:nvPr>
        </p:nvGraphicFramePr>
        <p:xfrm>
          <a:off x="309524" y="1487605"/>
          <a:ext cx="8524953" cy="4601295"/>
        </p:xfrm>
        <a:graphic>
          <a:graphicData uri="http://schemas.openxmlformats.org/drawingml/2006/table">
            <a:tbl>
              <a:tblPr>
                <a:noFill/>
              </a:tblPr>
              <a:tblGrid>
                <a:gridCol w="1939913"/>
                <a:gridCol w="1239736"/>
                <a:gridCol w="1239736"/>
                <a:gridCol w="1026392"/>
                <a:gridCol w="1026392"/>
                <a:gridCol w="1026392"/>
                <a:gridCol w="102639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chemeClr val="tx1"/>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230:400</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chemeClr val="tx1"/>
                          </a:solidFill>
                          <a:effectLst/>
                          <a:latin typeface="Calibri" panose="020F0502020204030204" pitchFamily="34" charset="0"/>
                        </a:rPr>
                        <a:t>-</a:t>
                      </a:r>
                      <a:r>
                        <a:rPr lang="en-US" altLang="ja-JP" sz="1800" b="1" kern="1200" dirty="0" smtClean="0">
                          <a:solidFill>
                            <a:schemeClr val="tx1"/>
                          </a:solidFill>
                          <a:latin typeface="+mn-lt"/>
                          <a:ea typeface="+mn-ea"/>
                          <a:cs typeface="+mn-cs"/>
                        </a:rPr>
                        <a:t>9.6±9.7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pic>
        <p:nvPicPr>
          <p:cNvPr id="16" name="図 15"/>
          <p:cNvPicPr>
            <a:picLocks noChangeAspect="1"/>
          </p:cNvPicPr>
          <p:nvPr/>
        </p:nvPicPr>
        <p:blipFill rotWithShape="1">
          <a:blip r:embed="rId4"/>
          <a:srcRect l="29526" t="16673" r="29945" b="8226"/>
          <a:stretch/>
        </p:blipFill>
        <p:spPr>
          <a:xfrm>
            <a:off x="1385647" y="3875964"/>
            <a:ext cx="1859092" cy="2261790"/>
          </a:xfrm>
          <a:prstGeom prst="rect">
            <a:avLst/>
          </a:prstGeom>
        </p:spPr>
      </p:pic>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
        <p:nvSpPr>
          <p:cNvPr id="4" name="TextBox 3"/>
          <p:cNvSpPr txBox="1"/>
          <p:nvPr/>
        </p:nvSpPr>
        <p:spPr>
          <a:xfrm>
            <a:off x="2273300" y="6032485"/>
            <a:ext cx="4254500" cy="369332"/>
          </a:xfrm>
          <a:prstGeom prst="rect">
            <a:avLst/>
          </a:prstGeom>
          <a:noFill/>
        </p:spPr>
        <p:txBody>
          <a:bodyPr wrap="square" rtlCol="0">
            <a:spAutoFit/>
          </a:bodyPr>
          <a:lstStyle/>
          <a:p>
            <a:pPr algn="ctr"/>
            <a:r>
              <a:rPr lang="ja-JP" altLang="en-US" smtClean="0">
                <a:solidFill>
                  <a:srgbClr val="FF0000"/>
                </a:solidFill>
              </a:rPr>
              <a:t>測定点配置の図があった方がいい。</a:t>
            </a:r>
            <a:endParaRPr lang="en-US" dirty="0">
              <a:solidFill>
                <a:srgbClr val="FF0000"/>
              </a:solidFill>
            </a:endParaRPr>
          </a:p>
        </p:txBody>
      </p:sp>
    </p:spTree>
    <p:extLst>
      <p:ext uri="{BB962C8B-B14F-4D97-AF65-F5344CB8AC3E}">
        <p14:creationId xmlns:p14="http://schemas.microsoft.com/office/powerpoint/2010/main" val="926053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pSp>
        <p:nvGrpSpPr>
          <p:cNvPr id="4" name="Group 3"/>
          <p:cNvGrpSpPr/>
          <p:nvPr/>
        </p:nvGrpSpPr>
        <p:grpSpPr>
          <a:xfrm>
            <a:off x="617488" y="1952496"/>
            <a:ext cx="7931968" cy="3228451"/>
            <a:chOff x="1403648" y="4001917"/>
            <a:chExt cx="6434667" cy="2619023"/>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7"/>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grpSp>
    </p:spTree>
    <p:extLst>
      <p:ext uri="{BB962C8B-B14F-4D97-AF65-F5344CB8AC3E}">
        <p14:creationId xmlns:p14="http://schemas.microsoft.com/office/powerpoint/2010/main" val="202124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ボックス 4"/>
          <p:cNvSpPr txBox="1"/>
          <p:nvPr/>
        </p:nvSpPr>
        <p:spPr>
          <a:xfrm>
            <a:off x="848748" y="2846084"/>
            <a:ext cx="7666602" cy="646331"/>
          </a:xfrm>
          <a:prstGeom prst="rect">
            <a:avLst/>
          </a:prstGeom>
          <a:noFill/>
        </p:spPr>
        <p:txBody>
          <a:bodyPr wrap="square" rtlCol="0">
            <a:spAutoFit/>
          </a:bodyPr>
          <a:lstStyle/>
          <a:p>
            <a:r>
              <a:rPr kumimoji="1" lang="en-US" altLang="ja-JP" dirty="0" smtClean="0"/>
              <a:t>OCT</a:t>
            </a:r>
            <a:r>
              <a:rPr kumimoji="1" lang="ja-JP" altLang="en-US" dirty="0" smtClean="0"/>
              <a:t>の進歩により網膜の断層像を抽出可能となり網膜の層別の解析が可能になった</a:t>
            </a:r>
            <a:endParaRPr kumimoji="1" lang="ja-JP" altLang="en-US" dirty="0"/>
          </a:p>
        </p:txBody>
      </p:sp>
      <p:sp>
        <p:nvSpPr>
          <p:cNvPr id="6" name="テキスト ボックス 5"/>
          <p:cNvSpPr txBox="1"/>
          <p:nvPr/>
        </p:nvSpPr>
        <p:spPr>
          <a:xfrm>
            <a:off x="848748" y="5255403"/>
            <a:ext cx="7938791" cy="646331"/>
          </a:xfrm>
          <a:prstGeom prst="rect">
            <a:avLst/>
          </a:prstGeom>
          <a:noFill/>
        </p:spPr>
        <p:txBody>
          <a:bodyPr wrap="square" rtlCol="0">
            <a:spAutoFit/>
          </a:bodyPr>
          <a:lstStyle/>
          <a:p>
            <a:r>
              <a:rPr kumimoji="1" lang="ja-JP" altLang="en-US" dirty="0" smtClean="0"/>
              <a:t>近年では視野と</a:t>
            </a:r>
            <a:r>
              <a:rPr kumimoji="1" lang="en-US" altLang="ja-JP" dirty="0" smtClean="0"/>
              <a:t>OCT</a:t>
            </a:r>
            <a:r>
              <a:rPr kumimoji="1" lang="ja-JP" altLang="en-US" dirty="0" smtClean="0"/>
              <a:t>の解析結果から網膜神経節細胞（</a:t>
            </a:r>
            <a:r>
              <a:rPr kumimoji="1" lang="en-US" altLang="ja-JP" dirty="0" smtClean="0"/>
              <a:t>retinal ganglion </a:t>
            </a:r>
            <a:r>
              <a:rPr kumimoji="1" lang="en-US" altLang="ja-JP" dirty="0" err="1" smtClean="0"/>
              <a:t>cell:RGC</a:t>
            </a:r>
            <a:r>
              <a:rPr kumimoji="1" lang="en-US" altLang="ja-JP" dirty="0" smtClean="0"/>
              <a:t>)</a:t>
            </a:r>
            <a:r>
              <a:rPr kumimoji="1" lang="ja-JP" altLang="en-US" dirty="0" smtClean="0"/>
              <a:t>の数を予測する方法が検討されている</a:t>
            </a:r>
            <a:endParaRPr kumimoji="1" lang="ja-JP" altLang="en-US" dirty="0"/>
          </a:p>
        </p:txBody>
      </p:sp>
      <p:sp>
        <p:nvSpPr>
          <p:cNvPr id="2" name="テキスト ボックス 1"/>
          <p:cNvSpPr txBox="1"/>
          <p:nvPr/>
        </p:nvSpPr>
        <p:spPr>
          <a:xfrm>
            <a:off x="848748" y="1827640"/>
            <a:ext cx="7666602" cy="646331"/>
          </a:xfrm>
          <a:prstGeom prst="rect">
            <a:avLst/>
          </a:prstGeom>
          <a:noFill/>
        </p:spPr>
        <p:txBody>
          <a:bodyPr wrap="square" rtlCol="0">
            <a:spAutoFit/>
          </a:bodyPr>
          <a:lstStyle/>
          <a:p>
            <a:r>
              <a:rPr kumimoji="1" lang="ja-JP" altLang="en-US" dirty="0" smtClean="0"/>
              <a:t>緑内障は構造的異常（網膜神経線維、網膜神経節細胞の障害）と機能的異常（視野異常）を特徴とする疾患</a:t>
            </a:r>
            <a:endParaRPr kumimoji="1" lang="ja-JP" altLang="en-US" dirty="0"/>
          </a:p>
        </p:txBody>
      </p:sp>
      <p:sp>
        <p:nvSpPr>
          <p:cNvPr id="7" name="正方形/長方形 6"/>
          <p:cNvSpPr/>
          <p:nvPr/>
        </p:nvSpPr>
        <p:spPr>
          <a:xfrm>
            <a:off x="848748" y="4050743"/>
            <a:ext cx="7783808" cy="646331"/>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2030938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目的</a:t>
            </a:r>
            <a:endParaRPr kumimoji="1" lang="ja-JP" altLang="en-US" dirty="0"/>
          </a:p>
        </p:txBody>
      </p:sp>
      <p:sp>
        <p:nvSpPr>
          <p:cNvPr id="3" name="正方形/長方形 2"/>
          <p:cNvSpPr/>
          <p:nvPr/>
        </p:nvSpPr>
        <p:spPr>
          <a:xfrm>
            <a:off x="805737" y="1690689"/>
            <a:ext cx="7311129"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err="1">
                <a:latin typeface="+mn-ea"/>
                <a:cs typeface="Century" panose="02040604050505020304" pitchFamily="18" charset="0"/>
              </a:rPr>
              <a:t>Harwerth</a:t>
            </a:r>
            <a:r>
              <a:rPr lang="ja-JP" altLang="ja-JP" sz="2400" kern="100" dirty="0" err="1">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数算出方法を応用し、ハンフリー視野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数を算出し、検討したので報告する。</a:t>
            </a:r>
            <a:endParaRPr lang="ja-JP" altLang="ja-JP" sz="2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endParaRPr lang="ja-JP" altLang="en-US" sz="1600" dirty="0">
                        <a:solidFill>
                          <a:schemeClr val="tx1"/>
                        </a:solidFill>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ja-JP" altLang="en-US" sz="1600" dirty="0" smtClean="0">
                        <a:solidFill>
                          <a:schemeClr val="tx1"/>
                        </a:solidFill>
                        <a:effectLst/>
                      </a:endParaRPr>
                    </a:p>
                    <a:p>
                      <a:pPr fontAlgn="t"/>
                      <a:endParaRPr lang="ja-JP" altLang="en-US" sz="1600" dirty="0">
                        <a:effectLst/>
                      </a:endParaRP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06346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11468</TotalTime>
  <Words>3629</Words>
  <Application>Microsoft Macintosh PowerPoint</Application>
  <PresentationFormat>On-screen Show (4:3)</PresentationFormat>
  <Paragraphs>2213</Paragraphs>
  <Slides>60</Slides>
  <Notes>17</Notes>
  <HiddenSlides>13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背景</vt:lpstr>
      <vt:lpstr>これまでのStructure-Function model</vt:lpstr>
      <vt:lpstr>目的</vt:lpstr>
      <vt:lpstr>対象</vt:lpstr>
      <vt:lpstr>PowerPoint Presentation</vt:lpstr>
      <vt:lpstr>対象</vt:lpstr>
      <vt:lpstr>対象</vt:lpstr>
      <vt:lpstr>対象</vt:lpstr>
      <vt:lpstr>対象</vt:lpstr>
      <vt:lpstr>正常 22例43眼</vt:lpstr>
      <vt:lpstr>方法</vt:lpstr>
      <vt:lpstr>Humphrey視野計の閾値検査プログラム(指標配置)</vt:lpstr>
      <vt:lpstr>Humphrey視野計の閾値検査プログラム(指標配置)</vt:lpstr>
      <vt:lpstr>Humphrey視野計の閾値検査プログラム(指標配置)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124</cp:revision>
  <dcterms:created xsi:type="dcterms:W3CDTF">2017-05-19T11:56:16Z</dcterms:created>
  <dcterms:modified xsi:type="dcterms:W3CDTF">2017-09-01T21:14:09Z</dcterms:modified>
</cp:coreProperties>
</file>